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  <p:sldId id="256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698680-B32A-41DF-A74B-A6F37438A031}" v="653" dt="2020-05-13T01:55:29.9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937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860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4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653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422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04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852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834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35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142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011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6066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379" y="799440"/>
            <a:ext cx="8684102" cy="2823688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ea typeface="+mj-lt"/>
                <a:cs typeface="+mj-lt"/>
              </a:rPr>
              <a:t>Capstone Project </a:t>
            </a:r>
            <a:br>
              <a:rPr lang="en-US" sz="4800" b="1" dirty="0">
                <a:ea typeface="+mj-lt"/>
                <a:cs typeface="+mj-lt"/>
              </a:rPr>
            </a:br>
            <a:r>
              <a:rPr lang="en-US" sz="4800" b="1" dirty="0">
                <a:ea typeface="+mj-lt"/>
                <a:cs typeface="+mj-lt"/>
              </a:rPr>
              <a:t>The Battle of Neighborhoods: </a:t>
            </a:r>
            <a:br>
              <a:rPr lang="en-US" sz="4800" b="1" dirty="0">
                <a:ea typeface="+mj-lt"/>
                <a:cs typeface="+mj-lt"/>
              </a:rPr>
            </a:br>
            <a:r>
              <a:rPr lang="en-US" sz="4800" b="1" dirty="0">
                <a:ea typeface="+mj-lt"/>
                <a:cs typeface="+mj-lt"/>
              </a:rPr>
              <a:t>London Real estate analysis</a:t>
            </a:r>
            <a:endParaRPr lang="en-US" sz="4800" dirty="0"/>
          </a:p>
          <a:p>
            <a:endParaRPr lang="en-US" dirty="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1430" y="3431771"/>
            <a:ext cx="7315200" cy="2152875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  <a:ea typeface="+mn-lt"/>
                <a:cs typeface="+mn-lt"/>
              </a:rPr>
              <a:t>As indicated by Bloomberg News, the London Housing Market is stuck. It is presently confronting various headwinds, including the possibility of higher assessments and an admonition from the Bank of England</a:t>
            </a: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904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820" y="1554695"/>
            <a:ext cx="7288228" cy="1866131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Discussion of the Problem</a:t>
            </a:r>
            <a:endParaRPr lang="en-US" sz="4400" dirty="0">
              <a:ea typeface="+mj-lt"/>
              <a:cs typeface="+mj-lt"/>
            </a:endParaRPr>
          </a:p>
          <a:p>
            <a:pPr algn="ctr"/>
            <a:endParaRPr lang="en-US" sz="4800" b="1" dirty="0">
              <a:ea typeface="+mj-lt"/>
              <a:cs typeface="+mj-lt"/>
            </a:endParaRPr>
          </a:p>
          <a:p>
            <a:pPr algn="ctr"/>
            <a:endParaRPr lang="en-US" dirty="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2755131"/>
            <a:ext cx="7315200" cy="2829515"/>
          </a:xfrm>
        </p:spPr>
        <p:txBody>
          <a:bodyPr>
            <a:normAutofit/>
          </a:bodyPr>
          <a:lstStyle/>
          <a:p>
            <a:pPr marL="342900" indent="-342900"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</a:rPr>
              <a:t>Price Falls</a:t>
            </a:r>
          </a:p>
          <a:p>
            <a:pPr marL="342900" indent="-342900"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</a:rPr>
              <a:t>Brexit</a:t>
            </a:r>
          </a:p>
          <a:p>
            <a:pPr marL="342900" indent="-342900"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</a:rPr>
              <a:t>Increase in Taxes</a:t>
            </a:r>
          </a:p>
          <a:p>
            <a:pPr marL="342900" indent="-342900"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</a:rPr>
              <a:t>Builders leaving</a:t>
            </a:r>
          </a:p>
          <a:p>
            <a:pPr marL="342900" indent="-342900"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342900" indent="-342900"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</a:rPr>
              <a:t>How we can help solve this issue using ANALYSIS!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820" y="1554695"/>
            <a:ext cx="7288228" cy="1866131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ea typeface="+mj-lt"/>
                <a:cs typeface="+mj-lt"/>
              </a:rPr>
              <a:t>Solution</a:t>
            </a:r>
          </a:p>
          <a:p>
            <a:pPr algn="ctr"/>
            <a:endParaRPr lang="en-US" dirty="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2755131"/>
            <a:ext cx="7315200" cy="2829515"/>
          </a:xfrm>
        </p:spPr>
        <p:txBody>
          <a:bodyPr>
            <a:normAutofit/>
          </a:bodyPr>
          <a:lstStyle/>
          <a:p>
            <a:pPr marL="342900" indent="-342900"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342900" indent="-342900"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</a:rPr>
              <a:t>One way to solve the issue is by clustering.</a:t>
            </a:r>
          </a:p>
          <a:p>
            <a:pPr marL="342900" indent="-342900"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Clustering the Neighborhoods of London and helping solve the issue of London real estate crisis</a:t>
            </a:r>
          </a:p>
          <a:p>
            <a:endParaRPr lang="en-US" dirty="0">
              <a:solidFill>
                <a:srgbClr val="E6E8EC"/>
              </a:solidFill>
            </a:endParaRPr>
          </a:p>
          <a:p>
            <a:pPr marL="342900" indent="-342900"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549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820" y="1554695"/>
            <a:ext cx="7288228" cy="1866131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ea typeface="+mj-lt"/>
                <a:cs typeface="+mj-lt"/>
              </a:rPr>
              <a:t>Method</a:t>
            </a:r>
          </a:p>
          <a:p>
            <a:pPr algn="ctr"/>
            <a:endParaRPr lang="en-US" dirty="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2755131"/>
            <a:ext cx="7315200" cy="2829515"/>
          </a:xfrm>
        </p:spPr>
        <p:txBody>
          <a:bodyPr>
            <a:normAutofit/>
          </a:bodyPr>
          <a:lstStyle/>
          <a:p>
            <a:pPr>
              <a:buFont typeface="Arial" pitchFamily="18" charset="2"/>
              <a:buChar char="•"/>
            </a:pPr>
            <a:endParaRPr lang="en-US" dirty="0">
              <a:ea typeface="+mn-lt"/>
              <a:cs typeface="+mn-lt"/>
            </a:endParaRPr>
          </a:p>
          <a:p>
            <a:pPr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We will collect the data</a:t>
            </a:r>
            <a:endParaRPr lang="en-US">
              <a:solidFill>
                <a:schemeClr val="tx2"/>
              </a:solidFill>
            </a:endParaRPr>
          </a:p>
          <a:p>
            <a:pPr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Explore the data and Try to Understand it.</a:t>
            </a:r>
          </a:p>
          <a:p>
            <a:pPr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Prepare the data and process the data.</a:t>
            </a:r>
            <a:endParaRPr lang="en-US">
              <a:solidFill>
                <a:schemeClr val="tx2"/>
              </a:solidFill>
            </a:endParaRPr>
          </a:p>
          <a:p>
            <a:pPr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Data Modelling</a:t>
            </a:r>
            <a:endParaRPr lang="en-US" dirty="0">
              <a:solidFill>
                <a:schemeClr val="tx2"/>
              </a:solidFill>
            </a:endParaRPr>
          </a:p>
          <a:p>
            <a:pPr marL="342900" indent="-342900"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  <a:ea typeface="+mn-lt"/>
              <a:cs typeface="+mn-lt"/>
            </a:endParaRPr>
          </a:p>
          <a:p>
            <a:endParaRPr lang="en-US" dirty="0">
              <a:solidFill>
                <a:srgbClr val="E6E8EC"/>
              </a:solidFill>
            </a:endParaRPr>
          </a:p>
          <a:p>
            <a:pPr marL="342900" indent="-342900"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084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820" y="1554695"/>
            <a:ext cx="7288228" cy="59163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ea typeface="+mj-lt"/>
                <a:cs typeface="+mj-lt"/>
              </a:rPr>
              <a:t>Clustering</a:t>
            </a:r>
          </a:p>
          <a:p>
            <a:pPr algn="ctr"/>
            <a:endParaRPr lang="en-US" dirty="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2755131"/>
            <a:ext cx="7315200" cy="2829515"/>
          </a:xfrm>
        </p:spPr>
        <p:txBody>
          <a:bodyPr>
            <a:normAutofit/>
          </a:bodyPr>
          <a:lstStyle/>
          <a:p>
            <a:pPr>
              <a:buFont typeface="Arial" pitchFamily="18" charset="2"/>
              <a:buChar char="•"/>
            </a:pPr>
            <a:endParaRPr lang="en-US" dirty="0">
              <a:ea typeface="+mn-lt"/>
              <a:cs typeface="+mn-lt"/>
            </a:endParaRPr>
          </a:p>
          <a:p>
            <a:pPr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342900" indent="-342900"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  <a:ea typeface="+mn-lt"/>
              <a:cs typeface="+mn-lt"/>
            </a:endParaRPr>
          </a:p>
          <a:p>
            <a:endParaRPr lang="en-US" dirty="0">
              <a:solidFill>
                <a:srgbClr val="E6E8EC"/>
              </a:solidFill>
            </a:endParaRPr>
          </a:p>
          <a:p>
            <a:pPr marL="342900" indent="-342900"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9D619ADB-9D26-4B39-A0AB-14A764DF6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030" y="1432889"/>
            <a:ext cx="8475056" cy="457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3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820" y="1554695"/>
            <a:ext cx="7288228" cy="74673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ea typeface="+mj-lt"/>
                <a:cs typeface="+mj-lt"/>
              </a:rPr>
              <a:t>Conclusion</a:t>
            </a:r>
            <a:endParaRPr lang="en-US" dirty="0"/>
          </a:p>
          <a:p>
            <a:pPr algn="ctr"/>
            <a:endParaRPr lang="en-US" dirty="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1730140"/>
            <a:ext cx="7315200" cy="3854506"/>
          </a:xfrm>
        </p:spPr>
        <p:txBody>
          <a:bodyPr>
            <a:normAutofit fontScale="92500" lnSpcReduction="10000"/>
          </a:bodyPr>
          <a:lstStyle/>
          <a:p>
            <a:pPr marL="342900" indent="-342900" algn="just">
              <a:buFont typeface="Arial" pitchFamily="18" charset="2"/>
              <a:buChar char="•"/>
            </a:pP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West London (</a:t>
            </a:r>
            <a:r>
              <a:rPr lang="en-US" dirty="0" err="1">
                <a:solidFill>
                  <a:schemeClr val="tx2"/>
                </a:solidFill>
                <a:ea typeface="+mn-lt"/>
                <a:cs typeface="+mn-lt"/>
              </a:rPr>
              <a:t>Notting</a:t>
            </a: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 Hill, Kensington, Chelsea, Marylebone) and North-West London (</a:t>
            </a:r>
            <a:r>
              <a:rPr lang="en-US" dirty="0" err="1">
                <a:solidFill>
                  <a:schemeClr val="tx2"/>
                </a:solidFill>
                <a:ea typeface="+mn-lt"/>
                <a:cs typeface="+mn-lt"/>
              </a:rPr>
              <a:t>Hampsted</a:t>
            </a: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) may be viewed as profoundly gainful scenes to buy a land as per comforts and fundamental offices encompassing such settings for example grade schools, secondary schools, medical clinics and supermarkets, South-West London (Wandsworth, Balham) and North-West London (</a:t>
            </a:r>
            <a:r>
              <a:rPr lang="en-US" dirty="0" err="1">
                <a:solidFill>
                  <a:schemeClr val="tx2"/>
                </a:solidFill>
                <a:ea typeface="+mn-lt"/>
                <a:cs typeface="+mn-lt"/>
              </a:rPr>
              <a:t>Isliington</a:t>
            </a: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) are emerging as next future tip top scenes with a wide scope of courtesies and offices. Likewise, one may focus under-estimated genuine homes in these territories of London so as to make a business undertaking. Second, we examined our outcomes as indicated by the five groups we created. While Clusters 0, 2 and 4 may target home purchasers inclined to live in 'green' zones with parks, waterfronts, Clusters 1 and 3 may target people who love bars, theaters and soccer.</a:t>
            </a:r>
            <a:endParaRPr lang="en-US"/>
          </a:p>
          <a:p>
            <a:pPr marL="342900" indent="-342900"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tx2"/>
              </a:solidFill>
            </a:endParaRPr>
          </a:p>
          <a:p>
            <a:pPr marL="342900" indent="-342900">
              <a:buFont typeface="Arial" pitchFamily="18" charset="2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56468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A3F38"/>
      </a:dk2>
      <a:lt2>
        <a:srgbClr val="EEEDCB"/>
      </a:lt2>
      <a:accent1>
        <a:srgbClr val="818E9F"/>
      </a:accent1>
      <a:accent2>
        <a:srgbClr val="D26400"/>
      </a:accent2>
      <a:accent3>
        <a:srgbClr val="C3BA45"/>
      </a:accent3>
      <a:accent4>
        <a:srgbClr val="8A8552"/>
      </a:accent4>
      <a:accent5>
        <a:srgbClr val="F3B843"/>
      </a:accent5>
      <a:accent6>
        <a:srgbClr val="786C71"/>
      </a:accent6>
      <a:hlink>
        <a:srgbClr val="46A7CA"/>
      </a:hlink>
      <a:folHlink>
        <a:srgbClr val="B2B2B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Frame</vt:lpstr>
      <vt:lpstr>Capstone Project  The Battle of Neighborhoods:  London Real estate analysis </vt:lpstr>
      <vt:lpstr>Discussion of the Problem  </vt:lpstr>
      <vt:lpstr>Solution </vt:lpstr>
      <vt:lpstr>Method </vt:lpstr>
      <vt:lpstr>Clustering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154</cp:revision>
  <dcterms:created xsi:type="dcterms:W3CDTF">2020-05-13T01:30:47Z</dcterms:created>
  <dcterms:modified xsi:type="dcterms:W3CDTF">2020-05-13T01:56:37Z</dcterms:modified>
</cp:coreProperties>
</file>

<file path=docProps/thumbnail.jpeg>
</file>